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sldIdLst>
    <p:sldId id="256" r:id="rId2"/>
    <p:sldId id="264" r:id="rId3"/>
    <p:sldId id="265" r:id="rId4"/>
    <p:sldId id="267" r:id="rId5"/>
    <p:sldId id="268" r:id="rId6"/>
    <p:sldId id="269" r:id="rId7"/>
    <p:sldId id="270" r:id="rId8"/>
    <p:sldId id="271" r:id="rId9"/>
    <p:sldId id="272" r:id="rId10"/>
    <p:sldId id="274" r:id="rId11"/>
    <p:sldId id="273"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35A732-3FC5-4091-86F3-B485B9194230}" v="171" dt="2024-04-16T10:26:45.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2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888874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386379149"/>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565807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fld id="{B61BEF0D-F0BB-DE4B-95CE-6DB70DBA9567}" type="datetimeFigureOut">
              <a:rPr lang="en-US" smtClean="0"/>
              <a:pPr/>
              <a:t>4/18/2024</a:t>
            </a:fld>
            <a:endParaRPr lang="en-US" dirty="0"/>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690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fld id="{B61BEF0D-F0BB-DE4B-95CE-6DB70DBA9567}" type="datetimeFigureOut">
              <a:rPr lang="en-US" smtClean="0"/>
              <a:pPr/>
              <a:t>4/18/2024</a:t>
            </a:fld>
            <a:endParaRPr lang="en-US" dirty="0"/>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436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814024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233257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075068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3699117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602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2960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751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6826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779691"/>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08722972"/>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08392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D57F1E4F-1CFF-5643-939E-217C01CDF565}" type="slidenum">
              <a:rPr lang="en-US" smtClean="0"/>
              <a:pPr/>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562636681"/>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670832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fld id="{B61BEF0D-F0BB-DE4B-95CE-6DB70DBA9567}" type="datetimeFigureOut">
              <a:rPr lang="en-US" smtClean="0"/>
              <a:pPr/>
              <a:t>4/18/2024</a:t>
            </a:fld>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D57F1E4F-1CFF-5643-939E-217C01CDF565}"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028183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0FEF-522B-4C55-B0CB-E3AFA52ED904}"/>
              </a:ext>
            </a:extLst>
          </p:cNvPr>
          <p:cNvSpPr>
            <a:spLocks noGrp="1"/>
          </p:cNvSpPr>
          <p:nvPr>
            <p:ph type="ctrTitle"/>
          </p:nvPr>
        </p:nvSpPr>
        <p:spPr>
          <a:xfrm>
            <a:off x="1725226" y="914400"/>
            <a:ext cx="9505026" cy="1713390"/>
          </a:xfrm>
        </p:spPr>
        <p:txBody>
          <a:bodyPr>
            <a:normAutofit fontScale="90000"/>
          </a:bodyPr>
          <a:lstStyle/>
          <a:p>
            <a:pPr algn="ctr"/>
            <a:r>
              <a:rPr lang="en-IN" dirty="0"/>
              <a:t>Recognition of Pulmonary Diseases based on Lung Sounds using Deep Learning</a:t>
            </a:r>
          </a:p>
        </p:txBody>
      </p:sp>
      <p:sp>
        <p:nvSpPr>
          <p:cNvPr id="3" name="Subtitle 2">
            <a:extLst>
              <a:ext uri="{FF2B5EF4-FFF2-40B4-BE49-F238E27FC236}">
                <a16:creationId xmlns:a16="http://schemas.microsoft.com/office/drawing/2014/main" id="{DCCD6071-83C9-6D2B-932C-7166E5758879}"/>
              </a:ext>
            </a:extLst>
          </p:cNvPr>
          <p:cNvSpPr>
            <a:spLocks noGrp="1"/>
          </p:cNvSpPr>
          <p:nvPr>
            <p:ph type="subTitle" idx="1"/>
          </p:nvPr>
        </p:nvSpPr>
        <p:spPr>
          <a:xfrm>
            <a:off x="6949440" y="4882896"/>
            <a:ext cx="5157215" cy="2139696"/>
          </a:xfrm>
        </p:spPr>
        <p:txBody>
          <a:bodyPr>
            <a:normAutofit/>
          </a:bodyPr>
          <a:lstStyle/>
          <a:p>
            <a:pPr marL="0" indent="0" algn="l">
              <a:buNone/>
            </a:pPr>
            <a:r>
              <a:rPr lang="en-IN" sz="1800" b="1" dirty="0">
                <a:solidFill>
                  <a:schemeClr val="tx1"/>
                </a:solidFill>
                <a:latin typeface="Times New Roman" panose="02020603050405020304" pitchFamily="18" charset="0"/>
                <a:cs typeface="Times New Roman" panose="02020603050405020304" pitchFamily="18" charset="0"/>
              </a:rPr>
              <a:t>Batch:C15</a:t>
            </a:r>
          </a:p>
          <a:p>
            <a:pPr marL="0" indent="0" algn="l">
              <a:buNone/>
            </a:pPr>
            <a:r>
              <a:rPr lang="en-IN" sz="1800" b="1" dirty="0">
                <a:solidFill>
                  <a:schemeClr val="tx1"/>
                </a:solidFill>
                <a:latin typeface="Times New Roman" panose="02020603050405020304" pitchFamily="18" charset="0"/>
                <a:cs typeface="Times New Roman" panose="02020603050405020304" pitchFamily="18" charset="0"/>
              </a:rPr>
              <a:t>Presented by:</a:t>
            </a:r>
          </a:p>
          <a:p>
            <a:pPr lvl="1" algn="l"/>
            <a:r>
              <a:rPr lang="en-IN" sz="1800" dirty="0">
                <a:solidFill>
                  <a:schemeClr val="tx1"/>
                </a:solidFill>
                <a:latin typeface="Times New Roman" panose="02020603050405020304" pitchFamily="18" charset="0"/>
                <a:cs typeface="Times New Roman" panose="02020603050405020304" pitchFamily="18" charset="0"/>
              </a:rPr>
              <a:t>V. Pujitha[Y20ACS582]                                                                  </a:t>
            </a:r>
          </a:p>
          <a:p>
            <a:pPr lvl="1" algn="l"/>
            <a:r>
              <a:rPr lang="en-IN" sz="1800" dirty="0" err="1">
                <a:solidFill>
                  <a:schemeClr val="tx1"/>
                </a:solidFill>
                <a:latin typeface="Times New Roman" panose="02020603050405020304" pitchFamily="18" charset="0"/>
                <a:cs typeface="Times New Roman" panose="02020603050405020304" pitchFamily="18" charset="0"/>
              </a:rPr>
              <a:t>R.Sireesha</a:t>
            </a:r>
            <a:r>
              <a:rPr lang="en-IN" sz="1800" dirty="0">
                <a:solidFill>
                  <a:schemeClr val="tx1"/>
                </a:solidFill>
                <a:latin typeface="Times New Roman" panose="02020603050405020304" pitchFamily="18" charset="0"/>
                <a:cs typeface="Times New Roman" panose="02020603050405020304" pitchFamily="18" charset="0"/>
              </a:rPr>
              <a:t>[Y20ACS541]</a:t>
            </a:r>
          </a:p>
          <a:p>
            <a:pPr lvl="1" algn="l"/>
            <a:r>
              <a:rPr lang="en-IN" sz="1800" dirty="0" err="1">
                <a:solidFill>
                  <a:schemeClr val="tx1"/>
                </a:solidFill>
                <a:latin typeface="Times New Roman" panose="02020603050405020304" pitchFamily="18" charset="0"/>
                <a:cs typeface="Times New Roman" panose="02020603050405020304" pitchFamily="18" charset="0"/>
              </a:rPr>
              <a:t>S.Subrahmanya</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Manikanta</a:t>
            </a:r>
            <a:r>
              <a:rPr lang="en-IN" sz="1800" dirty="0">
                <a:solidFill>
                  <a:schemeClr val="tx1"/>
                </a:solidFill>
                <a:latin typeface="Times New Roman" panose="02020603050405020304" pitchFamily="18" charset="0"/>
                <a:cs typeface="Times New Roman" panose="02020603050405020304" pitchFamily="18" charset="0"/>
              </a:rPr>
              <a:t> [L21ACS420] </a:t>
            </a:r>
          </a:p>
          <a:p>
            <a:pPr lvl="1" algn="l"/>
            <a:r>
              <a:rPr lang="en-IN" sz="1800" dirty="0" err="1">
                <a:solidFill>
                  <a:schemeClr val="tx1"/>
                </a:solidFill>
                <a:latin typeface="Times New Roman" panose="02020603050405020304" pitchFamily="18" charset="0"/>
                <a:cs typeface="Times New Roman" panose="02020603050405020304" pitchFamily="18" charset="0"/>
              </a:rPr>
              <a:t>Sk.Baji</a:t>
            </a:r>
            <a:r>
              <a:rPr lang="en-IN" sz="1800" dirty="0">
                <a:solidFill>
                  <a:schemeClr val="tx1"/>
                </a:solidFill>
                <a:latin typeface="Times New Roman" panose="02020603050405020304" pitchFamily="18" charset="0"/>
                <a:cs typeface="Times New Roman" panose="02020603050405020304" pitchFamily="18" charset="0"/>
              </a:rPr>
              <a:t>[Y19ACS560]                       </a:t>
            </a:r>
          </a:p>
          <a:p>
            <a:endParaRPr lang="en-IN" dirty="0"/>
          </a:p>
        </p:txBody>
      </p:sp>
      <p:sp>
        <p:nvSpPr>
          <p:cNvPr id="4" name="TextBox 3">
            <a:extLst>
              <a:ext uri="{FF2B5EF4-FFF2-40B4-BE49-F238E27FC236}">
                <a16:creationId xmlns:a16="http://schemas.microsoft.com/office/drawing/2014/main" id="{2148AB74-B9E5-843E-0503-778DE1F828E6}"/>
              </a:ext>
            </a:extLst>
          </p:cNvPr>
          <p:cNvSpPr txBox="1"/>
          <p:nvPr/>
        </p:nvSpPr>
        <p:spPr>
          <a:xfrm>
            <a:off x="397683" y="5729914"/>
            <a:ext cx="4928919" cy="1200329"/>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Under the Guidance:</a:t>
            </a:r>
            <a:r>
              <a:rPr lang="en-IN" dirty="0">
                <a:latin typeface="Times New Roman" panose="02020603050405020304" pitchFamily="18" charset="0"/>
                <a:cs typeface="Times New Roman" panose="02020603050405020304" pitchFamily="18" charset="0"/>
              </a:rPr>
              <a:t> </a:t>
            </a:r>
          </a:p>
          <a:p>
            <a:r>
              <a:rPr lang="en-IN" sz="1800" dirty="0" err="1">
                <a:latin typeface="Times New Roman" panose="02020603050405020304" pitchFamily="18" charset="0"/>
                <a:cs typeface="Times New Roman" panose="02020603050405020304" pitchFamily="18" charset="0"/>
              </a:rPr>
              <a:t>Dr.</a:t>
            </a:r>
            <a:r>
              <a:rPr lang="en-IN" sz="1800" dirty="0">
                <a:latin typeface="Times New Roman" panose="02020603050405020304" pitchFamily="18" charset="0"/>
                <a:cs typeface="Times New Roman" panose="02020603050405020304" pitchFamily="18" charset="0"/>
              </a:rPr>
              <a:t> R. VENKATA</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LAKSHMI</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Ph.D</a:t>
            </a:r>
            <a:r>
              <a:rPr lang="en-IN" sz="1800"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70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4BDF97-0324-288B-8A56-68831E9BC1C3}"/>
              </a:ext>
            </a:extLst>
          </p:cNvPr>
          <p:cNvPicPr>
            <a:picLocks noChangeAspect="1"/>
          </p:cNvPicPr>
          <p:nvPr/>
        </p:nvPicPr>
        <p:blipFill>
          <a:blip r:embed="rId2"/>
          <a:stretch>
            <a:fillRect/>
          </a:stretch>
        </p:blipFill>
        <p:spPr>
          <a:xfrm>
            <a:off x="1633491" y="639192"/>
            <a:ext cx="8194090" cy="4536490"/>
          </a:xfrm>
          <a:prstGeom prst="rect">
            <a:avLst/>
          </a:prstGeom>
        </p:spPr>
      </p:pic>
    </p:spTree>
    <p:extLst>
      <p:ext uri="{BB962C8B-B14F-4D97-AF65-F5344CB8AC3E}">
        <p14:creationId xmlns:p14="http://schemas.microsoft.com/office/powerpoint/2010/main" val="133187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5B00-BB9D-80DF-C201-7A8427015C49}"/>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1C78A1D-08BD-F148-BC95-96F39E5955DE}"/>
              </a:ext>
            </a:extLst>
          </p:cNvPr>
          <p:cNvSpPr>
            <a:spLocks noGrp="1"/>
          </p:cNvSpPr>
          <p:nvPr>
            <p:ph idx="1"/>
          </p:nvPr>
        </p:nvSpPr>
        <p:spPr/>
        <p:txBody>
          <a:bodyPr vert="horz" lIns="91440" tIns="45720" rIns="91440" bIns="45720" rtlCol="0" anchor="t">
            <a:normAutofit/>
          </a:bodyPr>
          <a:lstStyle/>
          <a:p>
            <a:pPr algn="just"/>
            <a:r>
              <a:rPr lang="en-US" sz="2000" dirty="0">
                <a:latin typeface="Times New Roman"/>
                <a:ea typeface="+mn-lt"/>
                <a:cs typeface="+mn-lt"/>
              </a:rPr>
              <a:t>A deep learning model based on convolutional neural networks (CNNs) and Gated Recurrent Unit(GRU) was utilized for the purpose of lung sounds classification. The classification of lung sounds into multiple respiratory diseases using this model had an overall average accuracy of 98.62% with a Cohen’s kappa value of 98.26%. This study paves the way towards implementing deep learning trained models in clinical settings to assist clinician in decision making.</a:t>
            </a:r>
            <a:endParaRPr lang="en-US" sz="2000" dirty="0">
              <a:latin typeface="Times New Roman"/>
              <a:cs typeface="Times New Roman"/>
            </a:endParaRPr>
          </a:p>
        </p:txBody>
      </p:sp>
    </p:spTree>
    <p:extLst>
      <p:ext uri="{BB962C8B-B14F-4D97-AF65-F5344CB8AC3E}">
        <p14:creationId xmlns:p14="http://schemas.microsoft.com/office/powerpoint/2010/main" val="257157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1E047-2127-D81F-C0DB-3FC431B1B037}"/>
              </a:ext>
            </a:extLst>
          </p:cNvPr>
          <p:cNvSpPr>
            <a:spLocks noGrp="1"/>
          </p:cNvSpPr>
          <p:nvPr>
            <p:ph idx="1"/>
          </p:nvPr>
        </p:nvSpPr>
        <p:spPr/>
        <p:txBody>
          <a:bodyPr>
            <a:normAutofit/>
          </a:bodyPr>
          <a:lstStyle/>
          <a:p>
            <a:pPr marL="0" indent="0" algn="ctr">
              <a:buNone/>
            </a:pPr>
            <a:r>
              <a:rPr lang="en-US" sz="8800" dirty="0">
                <a:latin typeface="Algerian" panose="04020705040A02060702" pitchFamily="82" charset="0"/>
              </a:rPr>
              <a:t>THANK YOU</a:t>
            </a:r>
            <a:endParaRPr lang="en-IN" sz="8800" dirty="0">
              <a:latin typeface="Algerian" panose="04020705040A02060702" pitchFamily="82" charset="0"/>
            </a:endParaRPr>
          </a:p>
        </p:txBody>
      </p:sp>
    </p:spTree>
    <p:extLst>
      <p:ext uri="{BB962C8B-B14F-4D97-AF65-F5344CB8AC3E}">
        <p14:creationId xmlns:p14="http://schemas.microsoft.com/office/powerpoint/2010/main" val="398235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CA9B-F62E-517A-E421-BEDC1E0EAF93}"/>
              </a:ext>
            </a:extLst>
          </p:cNvPr>
          <p:cNvSpPr>
            <a:spLocks noGrp="1"/>
          </p:cNvSpPr>
          <p:nvPr>
            <p:ph type="title"/>
          </p:nvPr>
        </p:nvSpPr>
        <p:spPr/>
        <p:txBody>
          <a:bodyPr/>
          <a:lstStyle/>
          <a:p>
            <a:pPr algn="ctr"/>
            <a:r>
              <a:rPr lang="en-US" dirty="0"/>
              <a:t>CONTENTS</a:t>
            </a:r>
            <a:endParaRPr lang="en-IN" dirty="0"/>
          </a:p>
        </p:txBody>
      </p:sp>
      <p:sp>
        <p:nvSpPr>
          <p:cNvPr id="3" name="Content Placeholder 2">
            <a:extLst>
              <a:ext uri="{FF2B5EF4-FFF2-40B4-BE49-F238E27FC236}">
                <a16:creationId xmlns:a16="http://schemas.microsoft.com/office/drawing/2014/main" id="{22FB8CD6-EC5A-9BE2-3E97-AFBE6060E190}"/>
              </a:ext>
            </a:extLst>
          </p:cNvPr>
          <p:cNvSpPr>
            <a:spLocks noGrp="1"/>
          </p:cNvSpPr>
          <p:nvPr>
            <p:ph idx="1"/>
          </p:nvPr>
        </p:nvSpPr>
        <p:spPr/>
        <p:txBody>
          <a:bodyPr>
            <a:normAutofit/>
          </a:bodyPr>
          <a:lstStyle/>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Abstract</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Existing system</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Proposed system</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Design</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Implementation</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Results</a:t>
            </a:r>
          </a:p>
          <a:p>
            <a:pPr marL="285750" indent="-285750" algn="l">
              <a:buFont typeface="Arial" panose="020B0604020202020204" pitchFamily="34" charset="0"/>
              <a:buChar char="•"/>
            </a:pPr>
            <a:r>
              <a:rPr lang="en-IN" sz="2400" dirty="0">
                <a:solidFill>
                  <a:schemeClr val="accent6">
                    <a:lumMod val="10000"/>
                  </a:schemeClr>
                </a:solidFill>
                <a:latin typeface="Times New Roman" panose="02020603050405020304" pitchFamily="18" charset="0"/>
                <a:cs typeface="Times New Roman" panose="02020603050405020304" pitchFamily="18" charset="0"/>
              </a:rPr>
              <a:t>Conclusions</a:t>
            </a:r>
          </a:p>
          <a:p>
            <a:endParaRPr lang="en-IN" sz="2000" dirty="0"/>
          </a:p>
          <a:p>
            <a:pPr marL="0" indent="0">
              <a:buNone/>
            </a:pPr>
            <a:endParaRPr lang="en-IN" sz="2000" dirty="0"/>
          </a:p>
        </p:txBody>
      </p:sp>
    </p:spTree>
    <p:extLst>
      <p:ext uri="{BB962C8B-B14F-4D97-AF65-F5344CB8AC3E}">
        <p14:creationId xmlns:p14="http://schemas.microsoft.com/office/powerpoint/2010/main" val="184942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E7A1-F648-7D08-E7A1-7F3E65352676}"/>
              </a:ext>
            </a:extLst>
          </p:cNvPr>
          <p:cNvSpPr>
            <a:spLocks noGrp="1"/>
          </p:cNvSpPr>
          <p:nvPr>
            <p:ph type="title"/>
          </p:nvPr>
        </p:nvSpPr>
        <p:spPr/>
        <p:txBody>
          <a:bodyPr/>
          <a:lstStyle/>
          <a:p>
            <a:pPr algn="ctr"/>
            <a:r>
              <a:rPr lang="en-US" dirty="0"/>
              <a:t>ABSTRACT</a:t>
            </a:r>
            <a:endParaRPr lang="en-IN" dirty="0"/>
          </a:p>
        </p:txBody>
      </p:sp>
      <p:sp>
        <p:nvSpPr>
          <p:cNvPr id="3" name="Content Placeholder 2">
            <a:extLst>
              <a:ext uri="{FF2B5EF4-FFF2-40B4-BE49-F238E27FC236}">
                <a16:creationId xmlns:a16="http://schemas.microsoft.com/office/drawing/2014/main" id="{6643E681-B128-44D0-08A1-5A1E7BDB82E7}"/>
              </a:ext>
            </a:extLst>
          </p:cNvPr>
          <p:cNvSpPr>
            <a:spLocks noGrp="1"/>
          </p:cNvSpPr>
          <p:nvPr>
            <p:ph idx="1"/>
          </p:nvPr>
        </p:nvSpPr>
        <p:spPr>
          <a:xfrm>
            <a:off x="576071" y="1901952"/>
            <a:ext cx="10414483" cy="3877056"/>
          </a:xfrm>
        </p:spPr>
        <p:txBody>
          <a:bodyPr>
            <a:normAutofit/>
          </a:bodyPr>
          <a:lstStyle/>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Large number of people die every year of Pulmonary chronic lung diseases irrespective of their age.</a:t>
            </a:r>
          </a:p>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Lung sound analysis has been a key diagnostic aid to accurately detect Pulmonary Diseases. </a:t>
            </a:r>
          </a:p>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Earlier, manual detection was used which was not a dependable method to detect lung diseases</a:t>
            </a:r>
            <a:r>
              <a:rPr lang="en-IN" sz="2000" kern="100" dirty="0">
                <a:solidFill>
                  <a:schemeClr val="accent6">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bg2">
                    <a:lumMod val="10000"/>
                  </a:schemeClr>
                </a:solidFill>
                <a:effectLst/>
                <a:latin typeface="Times New Roman" panose="02020603050405020304" pitchFamily="18" charset="0"/>
                <a:ea typeface="Calibri" panose="020F0502020204030204" pitchFamily="34" charset="0"/>
              </a:rPr>
              <a:t>due to various reasons like low audibility and difference in perceptions of different physicians for different sounds</a:t>
            </a:r>
            <a:r>
              <a:rPr lang="en-IN" sz="1800" dirty="0">
                <a:effectLst/>
                <a:latin typeface="Times New Roman" panose="02020603050405020304" pitchFamily="18" charset="0"/>
                <a:ea typeface="Calibri" panose="020F0502020204030204" pitchFamily="34" charset="0"/>
              </a:rPr>
              <a:t>. </a:t>
            </a:r>
            <a:endPar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Modern computerized analysis yield results with much higher accuracy.</a:t>
            </a:r>
          </a:p>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 general, the analysis is carried out through  characterization of waveform of the filtered lung sound.</a:t>
            </a:r>
          </a:p>
          <a:p>
            <a:pPr marL="285750" indent="-28575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deep learning network architecture consisted of two stages; convolutional neural networks and bidirectional long short-term memory units.</a:t>
            </a:r>
            <a:endParaRPr lang="en-IN" sz="2000" dirty="0">
              <a:solidFill>
                <a:schemeClr val="accent6">
                  <a:lumMod val="10000"/>
                </a:schemeClr>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78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29D1-DDCD-48D0-BB6E-9C820E4C3C4B}"/>
              </a:ext>
            </a:extLst>
          </p:cNvPr>
          <p:cNvSpPr>
            <a:spLocks noGrp="1"/>
          </p:cNvSpPr>
          <p:nvPr>
            <p:ph type="title"/>
          </p:nvPr>
        </p:nvSpPr>
        <p:spPr/>
        <p:txBody>
          <a:bodyPr/>
          <a:lstStyle/>
          <a:p>
            <a:pPr algn="ctr"/>
            <a:r>
              <a:rPr lang="en-IN" dirty="0"/>
              <a:t>Existing System</a:t>
            </a:r>
          </a:p>
        </p:txBody>
      </p:sp>
      <p:sp>
        <p:nvSpPr>
          <p:cNvPr id="3" name="Content Placeholder 2">
            <a:extLst>
              <a:ext uri="{FF2B5EF4-FFF2-40B4-BE49-F238E27FC236}">
                <a16:creationId xmlns:a16="http://schemas.microsoft.com/office/drawing/2014/main" id="{BB09FB8C-AC01-8D0C-5AA9-C91AEC4DA116}"/>
              </a:ext>
            </a:extLst>
          </p:cNvPr>
          <p:cNvSpPr>
            <a:spLocks noGrp="1"/>
          </p:cNvSpPr>
          <p:nvPr>
            <p:ph idx="1"/>
          </p:nvPr>
        </p:nvSpPr>
        <p:spPr/>
        <p:txBody>
          <a:bodyPr>
            <a:noAutofit/>
          </a:bodyPr>
          <a:lstStyle/>
          <a:p>
            <a:pPr marL="285750" indent="-285750" algn="just">
              <a:buFont typeface="Arial" panose="020B0604020202020204" pitchFamily="34" charset="0"/>
              <a:buChar char="•"/>
            </a:pPr>
            <a:r>
              <a:rPr lang="en-US" sz="2000" dirty="0">
                <a:solidFill>
                  <a:schemeClr val="accent6">
                    <a:lumMod val="10000"/>
                  </a:schemeClr>
                </a:solidFill>
                <a:latin typeface="Times New Roman" panose="02020603050405020304" pitchFamily="18" charset="0"/>
                <a:cs typeface="Times New Roman" panose="02020603050405020304" pitchFamily="18" charset="0"/>
              </a:rPr>
              <a:t>The </a:t>
            </a: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Existing</a:t>
            </a:r>
            <a:r>
              <a:rPr lang="en-US" sz="2000" dirty="0">
                <a:solidFill>
                  <a:schemeClr val="accent6">
                    <a:lumMod val="10000"/>
                  </a:schemeClr>
                </a:solidFill>
                <a:latin typeface="Times New Roman" panose="02020603050405020304" pitchFamily="18" charset="0"/>
                <a:cs typeface="Times New Roman" panose="02020603050405020304" pitchFamily="18" charset="0"/>
              </a:rPr>
              <a:t> system represents a novel approach in the realm of deep learning architectures for signal processing, particularly in the domain of disease recognition using lung sound </a:t>
            </a:r>
            <a:r>
              <a:rPr lang="en-US" sz="2000" dirty="0" err="1">
                <a:solidFill>
                  <a:schemeClr val="accent6">
                    <a:lumMod val="10000"/>
                  </a:schemeClr>
                </a:solidFill>
                <a:latin typeface="Times New Roman" panose="02020603050405020304" pitchFamily="18" charset="0"/>
                <a:cs typeface="Times New Roman" panose="02020603050405020304" pitchFamily="18" charset="0"/>
              </a:rPr>
              <a:t>signals.This</a:t>
            </a:r>
            <a:r>
              <a:rPr lang="en-US" sz="2000" dirty="0">
                <a:solidFill>
                  <a:schemeClr val="accent6">
                    <a:lumMod val="10000"/>
                  </a:schemeClr>
                </a:solidFill>
                <a:latin typeface="Times New Roman" panose="02020603050405020304" pitchFamily="18" charset="0"/>
                <a:cs typeface="Times New Roman" panose="02020603050405020304" pitchFamily="18" charset="0"/>
              </a:rPr>
              <a:t> integration is achieved by combining Convolutional Neural Network (CNN) and Bidirectional Long Short-Term Memory (BDLSTM) models.</a:t>
            </a:r>
          </a:p>
          <a:p>
            <a:pPr marL="285750" indent="-285750" algn="just">
              <a:buFont typeface="Arial" panose="020B0604020202020204" pitchFamily="34" charset="0"/>
              <a:buChar char="•"/>
            </a:pP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A </a:t>
            </a:r>
            <a:r>
              <a:rPr lang="en-US" sz="2000" dirty="0">
                <a:solidFill>
                  <a:schemeClr val="accent6">
                    <a:lumMod val="10000"/>
                  </a:schemeClr>
                </a:solidFill>
                <a:latin typeface="Times New Roman" panose="02020603050405020304" pitchFamily="18" charset="0"/>
                <a:cs typeface="Times New Roman" panose="02020603050405020304" pitchFamily="18" charset="0"/>
              </a:rPr>
              <a:t>deep learning model based on convolutional neural networks (CNNs) and bidirectional long short-term memory (LSTM) was utilized for the purpose </a:t>
            </a: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 </a:t>
            </a:r>
            <a:r>
              <a:rPr lang="en-US" sz="2000" dirty="0">
                <a:solidFill>
                  <a:schemeClr val="accent6">
                    <a:lumMod val="10000"/>
                  </a:schemeClr>
                </a:solidFill>
                <a:latin typeface="Times New Roman" panose="02020603050405020304" pitchFamily="18" charset="0"/>
                <a:cs typeface="Times New Roman" panose="02020603050405020304" pitchFamily="18" charset="0"/>
              </a:rPr>
              <a:t>of lung sounds classification. The classification of lung </a:t>
            </a: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 </a:t>
            </a:r>
            <a:r>
              <a:rPr lang="en-US" sz="2000" dirty="0">
                <a:solidFill>
                  <a:schemeClr val="accent6">
                    <a:lumMod val="10000"/>
                  </a:schemeClr>
                </a:solidFill>
                <a:latin typeface="Times New Roman" panose="02020603050405020304" pitchFamily="18" charset="0"/>
                <a:cs typeface="Times New Roman" panose="02020603050405020304" pitchFamily="18" charset="0"/>
              </a:rPr>
              <a:t>sounds into multiple respiratory diseases using this model had an overall average accuracy of </a:t>
            </a: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89 </a:t>
            </a:r>
            <a:r>
              <a:rPr lang="en-US" sz="2000" dirty="0">
                <a:solidFill>
                  <a:schemeClr val="accent6">
                    <a:lumMod val="10000"/>
                  </a:schemeClr>
                </a:solidFill>
                <a:latin typeface="Times New Roman" panose="02020603050405020304" pitchFamily="18" charset="0"/>
                <a:cs typeface="Times New Roman" panose="02020603050405020304" pitchFamily="18" charset="0"/>
              </a:rPr>
              <a:t>%. This study paves the way towards implementing deep learning trained models in clinical settings to assist clinician in decision making</a:t>
            </a:r>
            <a:r>
              <a:rPr lang="en-IN" sz="2000" dirty="0">
                <a:solidFill>
                  <a:schemeClr val="accent6">
                    <a:lumMod val="1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While some misclassification occurs, particularly with signals from chronic obstructive pulmonary disease (COPD) patients being misclassified as normal or asthma, the overall detection error for each disease remains low.</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IN" alt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IN" sz="2000" dirty="0"/>
          </a:p>
          <a:p>
            <a:endParaRPr lang="en-IN" sz="2000" dirty="0"/>
          </a:p>
        </p:txBody>
      </p:sp>
    </p:spTree>
    <p:extLst>
      <p:ext uri="{BB962C8B-B14F-4D97-AF65-F5344CB8AC3E}">
        <p14:creationId xmlns:p14="http://schemas.microsoft.com/office/powerpoint/2010/main" val="4040836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D2DD-048B-37A6-3848-44B7CD04631E}"/>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a16="http://schemas.microsoft.com/office/drawing/2014/main" id="{DD30728D-83B0-3278-6C39-B2541D653ACD}"/>
              </a:ext>
            </a:extLst>
          </p:cNvPr>
          <p:cNvSpPr>
            <a:spLocks noGrp="1"/>
          </p:cNvSpPr>
          <p:nvPr>
            <p:ph idx="1"/>
          </p:nvPr>
        </p:nvSpPr>
        <p:spPr/>
        <p:txBody>
          <a:bodyPr>
            <a:normAutofit/>
          </a:bodyPr>
          <a:lstStyle/>
          <a:p>
            <a:pPr algn="just"/>
            <a:r>
              <a:rPr lang="en-US" sz="2000" dirty="0">
                <a:solidFill>
                  <a:schemeClr val="accent6">
                    <a:lumMod val="10000"/>
                  </a:schemeClr>
                </a:solidFill>
                <a:latin typeface="Times New Roman" panose="02020603050405020304" pitchFamily="18" charset="0"/>
                <a:cs typeface="Times New Roman" panose="02020603050405020304" pitchFamily="18" charset="0"/>
              </a:rPr>
              <a:t>For construction of the neural network model we have used</a:t>
            </a:r>
            <a:r>
              <a:rPr lang="en-IN" altLang="en-US" sz="2000" dirty="0">
                <a:solidFill>
                  <a:schemeClr val="accent6">
                    <a:lumMod val="10000"/>
                  </a:schemeClr>
                </a:solidFill>
                <a:latin typeface="Times New Roman" panose="02020603050405020304" pitchFamily="18" charset="0"/>
                <a:cs typeface="Times New Roman" panose="02020603050405020304" pitchFamily="18" charset="0"/>
              </a:rPr>
              <a:t> </a:t>
            </a:r>
            <a:r>
              <a:rPr lang="en-US" sz="2000" dirty="0">
                <a:solidFill>
                  <a:schemeClr val="accent6">
                    <a:lumMod val="10000"/>
                  </a:schemeClr>
                </a:solidFill>
                <a:latin typeface="Times New Roman" panose="02020603050405020304" pitchFamily="18" charset="0"/>
                <a:cs typeface="Times New Roman" panose="02020603050405020304" pitchFamily="18" charset="0"/>
              </a:rPr>
              <a:t>five types of layer:</a:t>
            </a:r>
          </a:p>
          <a:p>
            <a:pPr marL="342900" indent="-342900" algn="just">
              <a:buFont typeface="+mj-lt"/>
              <a:buAutoNum type="arabicPeriod"/>
            </a:pPr>
            <a:r>
              <a:rPr lang="en-US" sz="2000" b="1" dirty="0">
                <a:solidFill>
                  <a:schemeClr val="accent6">
                    <a:lumMod val="10000"/>
                  </a:schemeClr>
                </a:solidFill>
                <a:latin typeface="Times New Roman" panose="02020603050405020304" pitchFamily="18" charset="0"/>
                <a:cs typeface="Times New Roman" panose="02020603050405020304" pitchFamily="18" charset="0"/>
              </a:rPr>
              <a:t>Gated Recurrent Unit(GRU)</a:t>
            </a:r>
          </a:p>
          <a:p>
            <a:pPr marL="342900" indent="-342900" algn="just">
              <a:buFont typeface="+mj-lt"/>
              <a:buAutoNum type="arabicPeriod"/>
            </a:pPr>
            <a:r>
              <a:rPr lang="en-US" sz="2000" b="1" dirty="0">
                <a:solidFill>
                  <a:schemeClr val="accent6">
                    <a:lumMod val="10000"/>
                  </a:schemeClr>
                </a:solidFill>
                <a:latin typeface="Times New Roman" panose="02020603050405020304" pitchFamily="18" charset="0"/>
                <a:cs typeface="Times New Roman" panose="02020603050405020304" pitchFamily="18" charset="0"/>
              </a:rPr>
              <a:t>Leaky </a:t>
            </a:r>
            <a:r>
              <a:rPr lang="en-US" sz="2000" b="1" dirty="0" err="1">
                <a:solidFill>
                  <a:schemeClr val="accent6">
                    <a:lumMod val="10000"/>
                  </a:schemeClr>
                </a:solidFill>
                <a:latin typeface="Times New Roman" panose="02020603050405020304" pitchFamily="18" charset="0"/>
                <a:cs typeface="Times New Roman" panose="02020603050405020304" pitchFamily="18" charset="0"/>
              </a:rPr>
              <a:t>Relu</a:t>
            </a:r>
            <a:r>
              <a:rPr lang="en-US" sz="2000" b="1" dirty="0">
                <a:solidFill>
                  <a:schemeClr val="accent6">
                    <a:lumMod val="10000"/>
                  </a:schemeClr>
                </a:solidFill>
                <a:latin typeface="Times New Roman" panose="02020603050405020304" pitchFamily="18" charset="0"/>
                <a:cs typeface="Times New Roman" panose="02020603050405020304" pitchFamily="18" charset="0"/>
              </a:rPr>
              <a:t>(Leaky version of a Rectified Linear Unit)</a:t>
            </a:r>
          </a:p>
          <a:p>
            <a:pPr marL="342900" indent="-342900" algn="just">
              <a:buFont typeface="+mj-lt"/>
              <a:buAutoNum type="arabicPeriod"/>
            </a:pPr>
            <a:r>
              <a:rPr lang="en-US" sz="2000" b="1" dirty="0">
                <a:solidFill>
                  <a:schemeClr val="accent6">
                    <a:lumMod val="10000"/>
                  </a:schemeClr>
                </a:solidFill>
                <a:latin typeface="Times New Roman" panose="02020603050405020304" pitchFamily="18" charset="0"/>
                <a:cs typeface="Times New Roman" panose="02020603050405020304" pitchFamily="18" charset="0"/>
              </a:rPr>
              <a:t>Dense Layer</a:t>
            </a:r>
          </a:p>
          <a:p>
            <a:pPr marL="342900" indent="-342900" algn="just">
              <a:buFont typeface="+mj-lt"/>
              <a:buAutoNum type="arabicPeriod"/>
            </a:pPr>
            <a:r>
              <a:rPr lang="en-US" sz="2000" b="1" dirty="0">
                <a:solidFill>
                  <a:schemeClr val="accent6">
                    <a:lumMod val="10000"/>
                  </a:schemeClr>
                </a:solidFill>
                <a:latin typeface="Times New Roman" panose="02020603050405020304" pitchFamily="18" charset="0"/>
                <a:cs typeface="Times New Roman" panose="02020603050405020304" pitchFamily="18" charset="0"/>
              </a:rPr>
              <a:t>Dropout </a:t>
            </a:r>
          </a:p>
          <a:p>
            <a:pPr marL="342900" indent="-342900" algn="just">
              <a:buFont typeface="+mj-lt"/>
              <a:buAutoNum type="arabicPeriod"/>
            </a:pPr>
            <a:r>
              <a:rPr lang="en-US" sz="2000" b="1" dirty="0">
                <a:solidFill>
                  <a:schemeClr val="accent6">
                    <a:lumMod val="10000"/>
                  </a:schemeClr>
                </a:solidFill>
                <a:latin typeface="Times New Roman" panose="02020603050405020304" pitchFamily="18" charset="0"/>
                <a:cs typeface="Times New Roman" panose="02020603050405020304" pitchFamily="18" charset="0"/>
              </a:rPr>
              <a:t>Add layers</a:t>
            </a:r>
          </a:p>
          <a:p>
            <a:pPr marL="342900" indent="-342900" algn="just">
              <a:buFont typeface="Arial" panose="020B0604020202020204" pitchFamily="34" charset="0"/>
              <a:buChar char="•"/>
            </a:pPr>
            <a:r>
              <a:rPr lang="en-IN" sz="2000" kern="100" dirty="0">
                <a:solidFill>
                  <a:schemeClr val="accent6">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Modern computerized analysis yield results with much higher accuracy</a:t>
            </a:r>
            <a:endParaRPr lang="en-IN" sz="2000" dirty="0">
              <a:solidFill>
                <a:schemeClr val="accent6">
                  <a:lumMod val="10000"/>
                </a:schemeClr>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59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21FB-4808-49B4-173A-2BD3E97E7617}"/>
              </a:ext>
            </a:extLst>
          </p:cNvPr>
          <p:cNvSpPr>
            <a:spLocks noGrp="1"/>
          </p:cNvSpPr>
          <p:nvPr>
            <p:ph type="title"/>
          </p:nvPr>
        </p:nvSpPr>
        <p:spPr/>
        <p:txBody>
          <a:bodyPr/>
          <a:lstStyle/>
          <a:p>
            <a:pPr algn="ctr"/>
            <a:r>
              <a:rPr lang="en-US" dirty="0"/>
              <a:t>DESIGN</a:t>
            </a:r>
          </a:p>
        </p:txBody>
      </p:sp>
      <p:pic>
        <p:nvPicPr>
          <p:cNvPr id="4" name="Content Placeholder 3">
            <a:extLst>
              <a:ext uri="{FF2B5EF4-FFF2-40B4-BE49-F238E27FC236}">
                <a16:creationId xmlns:a16="http://schemas.microsoft.com/office/drawing/2014/main" id="{6FB4035F-9DBC-6863-9F5E-6CD2447DB6F1}"/>
              </a:ext>
            </a:extLst>
          </p:cNvPr>
          <p:cNvPicPr>
            <a:picLocks noGrp="1" noChangeAspect="1"/>
          </p:cNvPicPr>
          <p:nvPr>
            <p:ph idx="1"/>
          </p:nvPr>
        </p:nvPicPr>
        <p:blipFill>
          <a:blip r:embed="rId2"/>
          <a:stretch>
            <a:fillRect/>
          </a:stretch>
        </p:blipFill>
        <p:spPr>
          <a:xfrm>
            <a:off x="1871670" y="1901952"/>
            <a:ext cx="7261090" cy="3877056"/>
          </a:xfrm>
        </p:spPr>
      </p:pic>
    </p:spTree>
    <p:extLst>
      <p:ext uri="{BB962C8B-B14F-4D97-AF65-F5344CB8AC3E}">
        <p14:creationId xmlns:p14="http://schemas.microsoft.com/office/powerpoint/2010/main" val="218879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F053-D0D9-72B3-A145-A5312391BAB8}"/>
              </a:ext>
            </a:extLst>
          </p:cNvPr>
          <p:cNvSpPr>
            <a:spLocks noGrp="1"/>
          </p:cNvSpPr>
          <p:nvPr>
            <p:ph type="title"/>
          </p:nvPr>
        </p:nvSpPr>
        <p:spPr/>
        <p:txBody>
          <a:bodyPr/>
          <a:lstStyle/>
          <a:p>
            <a:pPr algn="ctr"/>
            <a:r>
              <a:rPr lang="en-US" dirty="0"/>
              <a:t>IMPLEMENTATION</a:t>
            </a:r>
          </a:p>
        </p:txBody>
      </p:sp>
      <p:sp>
        <p:nvSpPr>
          <p:cNvPr id="3" name="Content Placeholder 2">
            <a:extLst>
              <a:ext uri="{FF2B5EF4-FFF2-40B4-BE49-F238E27FC236}">
                <a16:creationId xmlns:a16="http://schemas.microsoft.com/office/drawing/2014/main" id="{11323332-B08B-A80C-4CB2-A614448DE4C8}"/>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Problem Definition and understanding</a:t>
            </a:r>
          </a:p>
          <a:p>
            <a:pPr algn="just"/>
            <a:r>
              <a:rPr lang="en-US" sz="2000" dirty="0">
                <a:latin typeface="Times New Roman" panose="02020603050405020304" pitchFamily="18" charset="0"/>
                <a:cs typeface="Times New Roman" panose="02020603050405020304" pitchFamily="18" charset="0"/>
              </a:rPr>
              <a:t>Data Collection and Preparation</a:t>
            </a:r>
          </a:p>
          <a:p>
            <a:pPr algn="just"/>
            <a:r>
              <a:rPr lang="en-US" sz="2000" dirty="0">
                <a:latin typeface="Times New Roman" panose="02020603050405020304" pitchFamily="18" charset="0"/>
                <a:cs typeface="Times New Roman" panose="02020603050405020304" pitchFamily="18" charset="0"/>
              </a:rPr>
              <a:t>Model Selection</a:t>
            </a:r>
          </a:p>
          <a:p>
            <a:pPr algn="just"/>
            <a:r>
              <a:rPr lang="en-US" sz="2000" dirty="0">
                <a:latin typeface="Times New Roman" panose="02020603050405020304" pitchFamily="18" charset="0"/>
                <a:cs typeface="Times New Roman" panose="02020603050405020304" pitchFamily="18" charset="0"/>
              </a:rPr>
              <a:t>Model Training</a:t>
            </a:r>
          </a:p>
          <a:p>
            <a:pPr algn="just"/>
            <a:r>
              <a:rPr lang="en-US" sz="2000" dirty="0">
                <a:latin typeface="Times New Roman" panose="02020603050405020304" pitchFamily="18" charset="0"/>
                <a:cs typeface="Times New Roman" panose="02020603050405020304" pitchFamily="18" charset="0"/>
              </a:rPr>
              <a:t>User Interface Development</a:t>
            </a:r>
          </a:p>
          <a:p>
            <a:pPr algn="just"/>
            <a:r>
              <a:rPr lang="en-US" sz="2000" dirty="0">
                <a:latin typeface="Times New Roman" panose="02020603050405020304" pitchFamily="18" charset="0"/>
                <a:cs typeface="Times New Roman" panose="02020603050405020304" pitchFamily="18" charset="0"/>
              </a:rPr>
              <a:t>Documentation and Knowledge Transfer</a:t>
            </a:r>
          </a:p>
          <a:p>
            <a:pPr algn="just"/>
            <a:r>
              <a:rPr lang="en-US" sz="2000" dirty="0">
                <a:latin typeface="Times New Roman" panose="02020603050405020304" pitchFamily="18" charset="0"/>
                <a:cs typeface="Times New Roman" panose="02020603050405020304" pitchFamily="18" charset="0"/>
              </a:rPr>
              <a:t>Testing and Validation</a:t>
            </a:r>
          </a:p>
          <a:p>
            <a:pPr algn="just"/>
            <a:r>
              <a:rPr lang="en-US" sz="2000" dirty="0">
                <a:latin typeface="Times New Roman" panose="02020603050405020304" pitchFamily="18" charset="0"/>
                <a:cs typeface="Times New Roman" panose="02020603050405020304" pitchFamily="18" charset="0"/>
              </a:rPr>
              <a:t>Final System Deployment</a:t>
            </a:r>
          </a:p>
          <a:p>
            <a:endParaRPr lang="en-US" dirty="0"/>
          </a:p>
          <a:p>
            <a:endParaRPr lang="en-US" dirty="0"/>
          </a:p>
        </p:txBody>
      </p:sp>
    </p:spTree>
    <p:extLst>
      <p:ext uri="{BB962C8B-B14F-4D97-AF65-F5344CB8AC3E}">
        <p14:creationId xmlns:p14="http://schemas.microsoft.com/office/powerpoint/2010/main" val="3288651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EB9A-F9BF-7284-7CAE-618C5EC9E84C}"/>
              </a:ext>
            </a:extLst>
          </p:cNvPr>
          <p:cNvSpPr>
            <a:spLocks noGrp="1"/>
          </p:cNvSpPr>
          <p:nvPr>
            <p:ph type="title"/>
          </p:nvPr>
        </p:nvSpPr>
        <p:spPr/>
        <p:txBody>
          <a:bodyPr/>
          <a:lstStyle/>
          <a:p>
            <a:pPr algn="ctr"/>
            <a:r>
              <a:rPr lang="en-US" dirty="0"/>
              <a:t>RESULT</a:t>
            </a:r>
          </a:p>
        </p:txBody>
      </p:sp>
      <p:pic>
        <p:nvPicPr>
          <p:cNvPr id="6" name="Content Placeholder 5">
            <a:extLst>
              <a:ext uri="{FF2B5EF4-FFF2-40B4-BE49-F238E27FC236}">
                <a16:creationId xmlns:a16="http://schemas.microsoft.com/office/drawing/2014/main" id="{4967CAA5-104A-41F3-C721-545A93B3F701}"/>
              </a:ext>
            </a:extLst>
          </p:cNvPr>
          <p:cNvPicPr>
            <a:picLocks noGrp="1" noChangeAspect="1"/>
          </p:cNvPicPr>
          <p:nvPr>
            <p:ph idx="1"/>
          </p:nvPr>
        </p:nvPicPr>
        <p:blipFill>
          <a:blip r:embed="rId2"/>
          <a:stretch>
            <a:fillRect/>
          </a:stretch>
        </p:blipFill>
        <p:spPr>
          <a:xfrm>
            <a:off x="1216242" y="1535837"/>
            <a:ext cx="10031766" cy="4242663"/>
          </a:xfrm>
          <a:prstGeom prst="rect">
            <a:avLst/>
          </a:prstGeom>
        </p:spPr>
      </p:pic>
    </p:spTree>
    <p:extLst>
      <p:ext uri="{BB962C8B-B14F-4D97-AF65-F5344CB8AC3E}">
        <p14:creationId xmlns:p14="http://schemas.microsoft.com/office/powerpoint/2010/main" val="101619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B749-D748-0906-B5F7-479E13F45E42}"/>
              </a:ext>
            </a:extLst>
          </p:cNvPr>
          <p:cNvSpPr>
            <a:spLocks noGrp="1"/>
          </p:cNvSpPr>
          <p:nvPr>
            <p:ph type="title"/>
          </p:nvPr>
        </p:nvSpPr>
        <p:spPr>
          <a:xfrm rot="10800000" flipV="1">
            <a:off x="1352447" y="906292"/>
            <a:ext cx="9489059" cy="5074285"/>
          </a:xfrm>
        </p:spPr>
        <p:txBody>
          <a:bodyPr/>
          <a:lstStyle/>
          <a:p>
            <a:endParaRPr lang="en-US" dirty="0"/>
          </a:p>
        </p:txBody>
      </p:sp>
      <p:pic>
        <p:nvPicPr>
          <p:cNvPr id="3" name="Picture 2">
            <a:extLst>
              <a:ext uri="{FF2B5EF4-FFF2-40B4-BE49-F238E27FC236}">
                <a16:creationId xmlns:a16="http://schemas.microsoft.com/office/drawing/2014/main" id="{00C1858B-92A0-DDF1-C399-2DC5EE4EA828}"/>
              </a:ext>
            </a:extLst>
          </p:cNvPr>
          <p:cNvPicPr>
            <a:picLocks noChangeAspect="1"/>
          </p:cNvPicPr>
          <p:nvPr/>
        </p:nvPicPr>
        <p:blipFill>
          <a:blip r:embed="rId2"/>
          <a:stretch>
            <a:fillRect/>
          </a:stretch>
        </p:blipFill>
        <p:spPr>
          <a:xfrm>
            <a:off x="1447059" y="906292"/>
            <a:ext cx="8948691" cy="4926338"/>
          </a:xfrm>
          <a:prstGeom prst="rect">
            <a:avLst/>
          </a:prstGeom>
        </p:spPr>
      </p:pic>
    </p:spTree>
    <p:extLst>
      <p:ext uri="{BB962C8B-B14F-4D97-AF65-F5344CB8AC3E}">
        <p14:creationId xmlns:p14="http://schemas.microsoft.com/office/powerpoint/2010/main" val="1746624163"/>
      </p:ext>
    </p:extLst>
  </p:cSld>
  <p:clrMapOvr>
    <a:masterClrMapping/>
  </p:clrMapOvr>
</p:sld>
</file>

<file path=ppt/theme/theme1.xml><?xml version="1.0" encoding="utf-8"?>
<a:theme xmlns:a="http://schemas.openxmlformats.org/drawingml/2006/main" name="Theme1">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AE54113-79C0-4AF4-98BD-39F65BF52788}" vid="{748CA634-4F23-4964-BF5B-7B347A523FFC}"/>
    </a:ext>
  </a:extLst>
</a:theme>
</file>

<file path=docProps/app.xml><?xml version="1.0" encoding="utf-8"?>
<Properties xmlns="http://schemas.openxmlformats.org/officeDocument/2006/extended-properties" xmlns:vt="http://schemas.openxmlformats.org/officeDocument/2006/docPropsVTypes">
  <Template>Theme1</Template>
  <TotalTime>294</TotalTime>
  <Words>501</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Courier New</vt:lpstr>
      <vt:lpstr>Gill Sans Nova</vt:lpstr>
      <vt:lpstr>Gill Sans Nova Light</vt:lpstr>
      <vt:lpstr>Sagona Book</vt:lpstr>
      <vt:lpstr>Times New Roman</vt:lpstr>
      <vt:lpstr>Theme1</vt:lpstr>
      <vt:lpstr>Recognition of Pulmonary Diseases based on Lung Sounds using Deep Learning</vt:lpstr>
      <vt:lpstr>CONTENTS</vt:lpstr>
      <vt:lpstr>ABSTRACT</vt:lpstr>
      <vt:lpstr>Existing System</vt:lpstr>
      <vt:lpstr>Proposed system</vt:lpstr>
      <vt:lpstr>DESIGN</vt:lpstr>
      <vt:lpstr>IMPLEMENTATION</vt:lpstr>
      <vt:lpstr>RESULT</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Recognition of pulmonary diseases based on lung sounds</dc:title>
  <dc:creator>Velagam Pujitha</dc:creator>
  <cp:lastModifiedBy>Velagam Pujitha</cp:lastModifiedBy>
  <cp:revision>119</cp:revision>
  <dcterms:created xsi:type="dcterms:W3CDTF">2024-02-13T05:29:46Z</dcterms:created>
  <dcterms:modified xsi:type="dcterms:W3CDTF">2024-04-18T04:11:00Z</dcterms:modified>
</cp:coreProperties>
</file>